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Barlow"/>
      <p:bold r:id="rId18"/>
      <p:boldItalic r:id="rId19"/>
    </p:embeddedFont>
    <p:embeddedFont>
      <p:font typeface="Barlow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hA35KKcdkOqJp7/tFg1E1MgIjG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Light-regular.fntdata"/><Relationship Id="rId11" Type="http://schemas.openxmlformats.org/officeDocument/2006/relationships/slide" Target="slides/slide7.xml"/><Relationship Id="rId22" Type="http://schemas.openxmlformats.org/officeDocument/2006/relationships/font" Target="fonts/BarlowLight-italic.fntdata"/><Relationship Id="rId10" Type="http://schemas.openxmlformats.org/officeDocument/2006/relationships/slide" Target="slides/slide6.xml"/><Relationship Id="rId21" Type="http://schemas.openxmlformats.org/officeDocument/2006/relationships/font" Target="fonts/BarlowLight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Barlow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Barlow-boldItalic.fntdata"/><Relationship Id="rId6" Type="http://schemas.openxmlformats.org/officeDocument/2006/relationships/slide" Target="slides/slide2.xml"/><Relationship Id="rId18" Type="http://schemas.openxmlformats.org/officeDocument/2006/relationships/font" Target="fonts/Barl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" name="Google Shape;46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image" Target="../media/image11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Ciclo de Vida del Desarrollo de Software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0" y="7784200"/>
            <a:ext cx="5066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Tec. Rómulo Currao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758309" y="1758196"/>
            <a:ext cx="6710362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lang="en-US" sz="445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Agenda de la Presentación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758309" y="2904173"/>
            <a:ext cx="216575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Barlow Light"/>
              <a:buNone/>
            </a:pPr>
            <a:r>
              <a:rPr lang="en-US" sz="1700">
                <a:solidFill>
                  <a:srgbClr val="EEEFF5"/>
                </a:solidFill>
                <a:latin typeface="Barlow Light"/>
                <a:ea typeface="Barlow Light"/>
                <a:cs typeface="Barlow Light"/>
                <a:sym typeface="Barlow Light"/>
              </a:rPr>
              <a:t>01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3241715"/>
            <a:ext cx="4226838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/>
          <p:nvPr/>
        </p:nvSpPr>
        <p:spPr>
          <a:xfrm>
            <a:off x="758309" y="341090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Análisis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758309" y="3897035"/>
            <a:ext cx="422683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Definición y Modelado de Requisitos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5201722" y="2904173"/>
            <a:ext cx="216575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Barlow Light"/>
              <a:buNone/>
            </a:pPr>
            <a:r>
              <a:rPr lang="en-US" sz="1700">
                <a:solidFill>
                  <a:srgbClr val="EEEFF5"/>
                </a:solidFill>
                <a:latin typeface="Barlow Light"/>
                <a:ea typeface="Barlow Light"/>
                <a:cs typeface="Barlow Light"/>
                <a:sym typeface="Barlow Light"/>
              </a:rPr>
              <a:t>02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1722" y="3241715"/>
            <a:ext cx="4226838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5201722" y="341090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Diseño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5201722" y="3897035"/>
            <a:ext cx="422683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Arquitectura y Componentes del Sistema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9645134" y="2904173"/>
            <a:ext cx="216575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Barlow Light"/>
              <a:buNone/>
            </a:pPr>
            <a:r>
              <a:rPr lang="en-US" sz="1700">
                <a:solidFill>
                  <a:srgbClr val="EEEFF5"/>
                </a:solidFill>
                <a:latin typeface="Barlow Light"/>
                <a:ea typeface="Barlow Light"/>
                <a:cs typeface="Barlow Light"/>
                <a:sym typeface="Barlow Light"/>
              </a:rPr>
              <a:t>03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5134" y="3263265"/>
            <a:ext cx="4226957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9645134" y="341090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Desarrollo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9645134" y="3897035"/>
            <a:ext cx="422695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 y Codificación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758309" y="4969431"/>
            <a:ext cx="216575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Barlow Light"/>
              <a:buNone/>
            </a:pPr>
            <a:r>
              <a:rPr lang="en-US" sz="1700">
                <a:solidFill>
                  <a:srgbClr val="EEEFF5"/>
                </a:solidFill>
                <a:latin typeface="Barlow Light"/>
                <a:ea typeface="Barlow Light"/>
                <a:cs typeface="Barlow Light"/>
                <a:sym typeface="Barlow Light"/>
              </a:rPr>
              <a:t>04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309" y="5285303"/>
            <a:ext cx="6448544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/>
          <p:nvPr/>
        </p:nvSpPr>
        <p:spPr>
          <a:xfrm>
            <a:off x="758309" y="547616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Prueba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758309" y="5962293"/>
            <a:ext cx="6448544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Verificación y Aseguramiento de Calidad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7423428" y="4969431"/>
            <a:ext cx="216575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Barlow Light"/>
              <a:buNone/>
            </a:pPr>
            <a:r>
              <a:rPr lang="en-US" sz="1700">
                <a:solidFill>
                  <a:srgbClr val="EEEFF5"/>
                </a:solidFill>
                <a:latin typeface="Barlow Light"/>
                <a:ea typeface="Barlow Light"/>
                <a:cs typeface="Barlow Light"/>
                <a:sym typeface="Barlow Light"/>
              </a:rPr>
              <a:t>05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8" name="Google Shape;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428" y="5285303"/>
            <a:ext cx="6448663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/>
          <p:nvPr/>
        </p:nvSpPr>
        <p:spPr>
          <a:xfrm>
            <a:off x="7423428" y="547616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Mantenimiento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7423428" y="5962293"/>
            <a:ext cx="644866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Evolución y Soporte Continuo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663115" y="2966565"/>
            <a:ext cx="4383535" cy="1672228"/>
          </a:xfrm>
          <a:prstGeom prst="rect">
            <a:avLst/>
          </a:prstGeom>
          <a:noFill/>
          <a:ln cap="flat" cmpd="sng" w="12700">
            <a:solidFill>
              <a:srgbClr val="9761B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5046650" y="2966565"/>
            <a:ext cx="4383535" cy="1672228"/>
          </a:xfrm>
          <a:prstGeom prst="rect">
            <a:avLst/>
          </a:prstGeom>
          <a:noFill/>
          <a:ln cap="flat" cmpd="sng" w="12700">
            <a:solidFill>
              <a:srgbClr val="9761B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9428560" y="2964993"/>
            <a:ext cx="4383535" cy="1672228"/>
          </a:xfrm>
          <a:prstGeom prst="rect">
            <a:avLst/>
          </a:prstGeom>
          <a:noFill/>
          <a:ln cap="flat" cmpd="sng" w="12700">
            <a:solidFill>
              <a:srgbClr val="9761B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663115" y="4640047"/>
            <a:ext cx="6738210" cy="1672228"/>
          </a:xfrm>
          <a:prstGeom prst="rect">
            <a:avLst/>
          </a:prstGeom>
          <a:noFill/>
          <a:ln cap="flat" cmpd="sng" w="12700">
            <a:solidFill>
              <a:srgbClr val="9761B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7401325" y="4640047"/>
            <a:ext cx="6410769" cy="1672228"/>
          </a:xfrm>
          <a:prstGeom prst="rect">
            <a:avLst/>
          </a:prstGeom>
          <a:noFill/>
          <a:ln cap="flat" cmpd="sng" w="12700">
            <a:solidFill>
              <a:srgbClr val="9761B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/>
          <p:nvPr/>
        </p:nvSpPr>
        <p:spPr>
          <a:xfrm>
            <a:off x="749260" y="588645"/>
            <a:ext cx="5633799" cy="70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00"/>
              <a:buFont typeface="Barlow"/>
              <a:buNone/>
            </a:pPr>
            <a:r>
              <a:rPr b="1" lang="en-US" sz="44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Fase 1: Análisis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749260" y="1806654"/>
            <a:ext cx="6987540" cy="1369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650"/>
              <a:buFont typeface="Montserrat"/>
              <a:buNone/>
            </a:pPr>
            <a:r>
              <a:rPr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Esta etapa es crucial para identificar las </a:t>
            </a:r>
            <a:r>
              <a:rPr b="1"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necesidades, requisitos y restricciones</a:t>
            </a:r>
            <a:r>
              <a:rPr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del sistema. El objetivo principal es comprender </a:t>
            </a:r>
            <a:r>
              <a:rPr lang="en-US" sz="1650">
                <a:solidFill>
                  <a:srgbClr val="5E98F1"/>
                </a:solidFill>
                <a:latin typeface="Montserrat"/>
                <a:ea typeface="Montserrat"/>
                <a:cs typeface="Montserrat"/>
                <a:sym typeface="Montserrat"/>
              </a:rPr>
              <a:t>"qué"</a:t>
            </a:r>
            <a:r>
              <a:rPr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se debe construir, sin entrar en los detalles de "cómo" implementarlo.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749260" y="3368993"/>
            <a:ext cx="6987540" cy="102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650"/>
              <a:buFont typeface="Montserrat"/>
              <a:buChar char="•"/>
            </a:pPr>
            <a:r>
              <a:rPr b="1"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Requisito Funcional:</a:t>
            </a:r>
            <a:r>
              <a:rPr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Describe lo que el sistema debe hacer, enfocándose en el comportamiento y las funcionalidades que el usuario espera.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749260" y="4471154"/>
            <a:ext cx="6987540" cy="102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650"/>
              <a:buFont typeface="Montserrat"/>
              <a:buChar char="•"/>
            </a:pPr>
            <a:r>
              <a:rPr b="1"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Modelo de Requisitos:</a:t>
            </a:r>
            <a:r>
              <a:rPr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Dentro del UML (Lenguaje Unificado de Modelado), los </a:t>
            </a:r>
            <a:r>
              <a:rPr b="1"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Modelos de Casos de Uso</a:t>
            </a:r>
            <a:r>
              <a:rPr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son fundamentales.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5" name="Google Shape;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6628" y="1854756"/>
            <a:ext cx="5622131" cy="5622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758309" y="932378"/>
            <a:ext cx="7177207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lang="en-US" sz="445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Elementos Clave del Análisis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2078355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758309" y="289071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Actores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758309" y="3376851"/>
            <a:ext cx="6421517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Pueden ser personas o sistemas externos que interactúan con el sistema que estamos desarrollando. Se clasifican en directos (usan el sistema) e indirectos (reciben resultados).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0574" y="2078355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/>
          <p:nvPr/>
        </p:nvSpPr>
        <p:spPr>
          <a:xfrm>
            <a:off x="7450574" y="289071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Casos de Uso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7450574" y="3376851"/>
            <a:ext cx="6421517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Representan una secuencia de acciones que el sistema realiza para producir un resultado observable de valor para un actor. Describen qué puede hacer el sistema.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8" name="Google Shape;10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309" y="4958596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758309" y="57709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Stakeholders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758309" y="6257092"/>
            <a:ext cx="6421517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Todos los individuos u organizaciones involucrados, interesados o afectados por el sistema, incluyendo clientes, dueños, usuarios y desarrolladores.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1" name="Google Shape;11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0574" y="4958596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7450574" y="57709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Límite y Alcance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7450574" y="6257092"/>
            <a:ext cx="6421517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Definir qué debe hacer el sistema (alcance) y qué no debe hacer (límite) es crucial para evitar la desviación del proyecto y gestionar las expectativas.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692825" y="544354"/>
            <a:ext cx="5209580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100"/>
              <a:buFont typeface="Barlow"/>
              <a:buNone/>
            </a:pPr>
            <a:r>
              <a:rPr b="1" lang="en-US" sz="41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Fase 2: Diseño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692825" y="1670685"/>
            <a:ext cx="6380917" cy="126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None/>
            </a:pPr>
            <a:r>
              <a:rPr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Mientras el </a:t>
            </a:r>
            <a:r>
              <a:rPr b="1"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análisis</a:t>
            </a:r>
            <a:r>
              <a:rPr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se enfoca en </a:t>
            </a:r>
            <a:r>
              <a:rPr lang="en-US" sz="1550">
                <a:solidFill>
                  <a:srgbClr val="F9D933"/>
                </a:solidFill>
                <a:latin typeface="Montserrat"/>
                <a:ea typeface="Montserrat"/>
                <a:cs typeface="Montserrat"/>
                <a:sym typeface="Montserrat"/>
              </a:rPr>
              <a:t>"qué"</a:t>
            </a:r>
            <a:r>
              <a:rPr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, el </a:t>
            </a:r>
            <a:r>
              <a:rPr b="1"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  <a:r>
              <a:rPr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se centra en </a:t>
            </a:r>
            <a:r>
              <a:rPr lang="en-US" sz="1550">
                <a:solidFill>
                  <a:srgbClr val="F9D933"/>
                </a:solidFill>
                <a:latin typeface="Montserrat"/>
                <a:ea typeface="Montserrat"/>
                <a:cs typeface="Montserrat"/>
                <a:sym typeface="Montserrat"/>
              </a:rPr>
              <a:t>"cómo"</a:t>
            </a:r>
            <a:r>
              <a:rPr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. Es la etapa donde se define la arquitectura, los componentes y la interacción del sistema, traduciendo los requisitos en una solución técnica.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692825" y="3115628"/>
            <a:ext cx="6380917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1"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Interfaces:</a:t>
            </a:r>
            <a:r>
              <a:rPr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Definición de la interacción entre el usuario y el sistema (wireframes, mockups).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692825" y="3818215"/>
            <a:ext cx="6380917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1"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Diagrama de Clases:</a:t>
            </a:r>
            <a:r>
              <a:rPr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Representa la estructura estática del sistema.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692825" y="4520803"/>
            <a:ext cx="6380917" cy="633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50"/>
              <a:buFont typeface="Montserrat"/>
              <a:buChar char="•"/>
            </a:pPr>
            <a:r>
              <a:rPr b="1"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Patrones de Diseño:</a:t>
            </a:r>
            <a:r>
              <a:rPr lang="en-US" sz="15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Soluciones probadas a problemas comunes de diseño.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4279" y="1715214"/>
            <a:ext cx="6380917" cy="638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/>
          <p:nvPr/>
        </p:nvSpPr>
        <p:spPr>
          <a:xfrm>
            <a:off x="758309" y="1109901"/>
            <a:ext cx="8073390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lang="en-US" sz="445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Herramientas Clave en el Diseño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758309" y="2255877"/>
            <a:ext cx="6448544" cy="2323624"/>
          </a:xfrm>
          <a:prstGeom prst="roundRect">
            <a:avLst>
              <a:gd fmla="val 8392" name="adj"/>
            </a:avLst>
          </a:prstGeom>
          <a:solidFill>
            <a:srgbClr val="282C32"/>
          </a:solidFill>
          <a:ln cap="flat" cmpd="sng" w="30475">
            <a:solidFill>
              <a:srgbClr val="60646A"/>
            </a:solidFill>
            <a:prstDash val="solid"/>
            <a:round/>
            <a:headEnd len="sm" w="sm" type="none"/>
            <a:tailEnd len="sm" w="sm" type="none"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788789" y="2286357"/>
            <a:ext cx="6387584" cy="649962"/>
          </a:xfrm>
          <a:prstGeom prst="roundRect">
            <a:avLst>
              <a:gd fmla="val 24374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3820120" y="2408158"/>
            <a:ext cx="324922" cy="406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550"/>
              <a:buFont typeface="Barlow"/>
              <a:buNone/>
            </a:pPr>
            <a:r>
              <a:rPr b="1" lang="en-US" sz="255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1005364" y="3152894"/>
            <a:ext cx="3156585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Arquitectura del Sistema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1005364" y="3639026"/>
            <a:ext cx="5954435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Define la estructura general, los módulos principales y las relaciones entre ellos.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7423428" y="2255877"/>
            <a:ext cx="6448663" cy="2323624"/>
          </a:xfrm>
          <a:prstGeom prst="roundRect">
            <a:avLst>
              <a:gd fmla="val 8392" name="adj"/>
            </a:avLst>
          </a:prstGeom>
          <a:solidFill>
            <a:srgbClr val="282C32"/>
          </a:solidFill>
          <a:ln cap="flat" cmpd="sng" w="30475">
            <a:solidFill>
              <a:srgbClr val="60646A"/>
            </a:solidFill>
            <a:prstDash val="solid"/>
            <a:round/>
            <a:headEnd len="sm" w="sm" type="none"/>
            <a:tailEnd len="sm" w="sm" type="none"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7453908" y="2286357"/>
            <a:ext cx="6387703" cy="649962"/>
          </a:xfrm>
          <a:prstGeom prst="roundRect">
            <a:avLst>
              <a:gd fmla="val 24374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10485239" y="2408158"/>
            <a:ext cx="324922" cy="406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550"/>
              <a:buFont typeface="Barlow"/>
              <a:buNone/>
            </a:pPr>
            <a:r>
              <a:rPr b="1" lang="en-US" sz="255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7670483" y="3152894"/>
            <a:ext cx="3098959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Diagramas de Secuencia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7670483" y="3639026"/>
            <a:ext cx="595455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Detallan la interacción entre los objetos y componentes del sistema a lo largo del tiempo.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758309" y="4796076"/>
            <a:ext cx="6448544" cy="2323624"/>
          </a:xfrm>
          <a:prstGeom prst="roundRect">
            <a:avLst>
              <a:gd fmla="val 8392" name="adj"/>
            </a:avLst>
          </a:prstGeom>
          <a:solidFill>
            <a:srgbClr val="282C32"/>
          </a:solidFill>
          <a:ln cap="flat" cmpd="sng" w="30475">
            <a:solidFill>
              <a:srgbClr val="60646A"/>
            </a:solidFill>
            <a:prstDash val="solid"/>
            <a:round/>
            <a:headEnd len="sm" w="sm" type="none"/>
            <a:tailEnd len="sm" w="sm" type="none"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788789" y="4826556"/>
            <a:ext cx="6387584" cy="649962"/>
          </a:xfrm>
          <a:prstGeom prst="roundRect">
            <a:avLst>
              <a:gd fmla="val 24374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3820120" y="4948357"/>
            <a:ext cx="324922" cy="406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550"/>
              <a:buFont typeface="Barlow"/>
              <a:buNone/>
            </a:pPr>
            <a:r>
              <a:rPr b="1" lang="en-US" sz="255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1005364" y="5693093"/>
            <a:ext cx="3080147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Diseño de Base de Datos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1005364" y="6179225"/>
            <a:ext cx="5954435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Creación del modelo entidad-relación y el esquema de la base de datos.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7423428" y="4796076"/>
            <a:ext cx="6448663" cy="2323624"/>
          </a:xfrm>
          <a:prstGeom prst="roundRect">
            <a:avLst>
              <a:gd fmla="val 8392" name="adj"/>
            </a:avLst>
          </a:prstGeom>
          <a:solidFill>
            <a:srgbClr val="282C32"/>
          </a:solidFill>
          <a:ln cap="flat" cmpd="sng" w="30475">
            <a:solidFill>
              <a:srgbClr val="60646A"/>
            </a:solidFill>
            <a:prstDash val="solid"/>
            <a:round/>
            <a:headEnd len="sm" w="sm" type="none"/>
            <a:tailEnd len="sm" w="sm" type="none"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7453908" y="4826556"/>
            <a:ext cx="6387703" cy="649962"/>
          </a:xfrm>
          <a:prstGeom prst="roundRect">
            <a:avLst>
              <a:gd fmla="val 24374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0485239" y="4948357"/>
            <a:ext cx="324922" cy="406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550"/>
              <a:buFont typeface="Barlow"/>
              <a:buNone/>
            </a:pPr>
            <a:r>
              <a:rPr b="1" lang="en-US" sz="255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7670483" y="5693093"/>
            <a:ext cx="3358039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Especificaciones Técnicas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7670483" y="6179225"/>
            <a:ext cx="595455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Documentación de tecnologías, frameworks y APIs a utilizar para la implementación.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/>
          <p:nvPr/>
        </p:nvSpPr>
        <p:spPr>
          <a:xfrm>
            <a:off x="749260" y="588645"/>
            <a:ext cx="7861816" cy="70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00"/>
              <a:buFont typeface="Barlow"/>
              <a:buNone/>
            </a:pPr>
            <a:r>
              <a:rPr b="1" lang="en-US" sz="44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Fase 3: Desarrollo/Codificación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7" name="Google Shape;1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260" y="1854756"/>
            <a:ext cx="5622131" cy="56221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/>
          <p:nvPr/>
        </p:nvSpPr>
        <p:spPr>
          <a:xfrm>
            <a:off x="6901220" y="1806654"/>
            <a:ext cx="6987540" cy="102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650"/>
              <a:buFont typeface="Montserrat"/>
              <a:buNone/>
            </a:pPr>
            <a:r>
              <a:rPr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En esta fase, el diseño se transforma en realidad. Se construye el sistema siguiendo las especificaciones aprobadas, implementando y documentando el código.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6901220" y="3026569"/>
            <a:ext cx="6987540" cy="102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650"/>
              <a:buFont typeface="Montserrat"/>
              <a:buChar char="•"/>
            </a:pPr>
            <a:r>
              <a:rPr b="1"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Control de Versiones:</a:t>
            </a:r>
            <a:r>
              <a:rPr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Herramientas como Git y plataformas como GitHub/GitLab son esenciales para la colaboración y el seguimiento de cambios.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6901220" y="4128730"/>
            <a:ext cx="6987540" cy="102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650"/>
              <a:buFont typeface="Montserrat"/>
              <a:buChar char="•"/>
            </a:pPr>
            <a:r>
              <a:rPr b="1"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Pruebas Unitarias:</a:t>
            </a:r>
            <a:r>
              <a:rPr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Se realizan durante la codificación para verificar el correcto funcionamiento de cada componente individual.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6901220" y="5230892"/>
            <a:ext cx="6987540" cy="684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650"/>
              <a:buFont typeface="Montserrat"/>
              <a:buChar char="•"/>
            </a:pPr>
            <a:r>
              <a:rPr b="1"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Manejo de Excepciones:</a:t>
            </a:r>
            <a:r>
              <a:rPr lang="en-US" sz="165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 Implementación de mecanismos para gestionar errores y situaciones inesperadas.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/>
          <p:nvPr/>
        </p:nvSpPr>
        <p:spPr>
          <a:xfrm>
            <a:off x="758309" y="1660208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lang="en-US" sz="445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Fase 4: Prueba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758309" y="2806184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La etapa de prueba es vital para verificar que el producto cumple con los requisitos y es completamente funcional. Su objetivo es identificar errores y garantizar la calidad antes de la entrega.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758309" y="3743325"/>
            <a:ext cx="4226838" cy="2825948"/>
          </a:xfrm>
          <a:prstGeom prst="roundRect">
            <a:avLst>
              <a:gd fmla="val 6900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0" name="Google Shape;1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884" y="3959900"/>
            <a:ext cx="649962" cy="64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597" y="4102060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/>
          <p:nvPr/>
        </p:nvSpPr>
        <p:spPr>
          <a:xfrm>
            <a:off x="974884" y="482643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Pruebas Funcionales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974884" y="5312569"/>
            <a:ext cx="3793688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Validan que cada función del sistema se comporta como se especifica en los requisitos.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201722" y="3743325"/>
            <a:ext cx="4226838" cy="2825948"/>
          </a:xfrm>
          <a:prstGeom prst="roundRect">
            <a:avLst>
              <a:gd fmla="val 6900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5" name="Google Shape;17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8296" y="3959900"/>
            <a:ext cx="649962" cy="64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7009" y="4102060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/>
          <p:nvPr/>
        </p:nvSpPr>
        <p:spPr>
          <a:xfrm>
            <a:off x="5418296" y="4826437"/>
            <a:ext cx="3024545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Pruebas No Funcionales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5418296" y="5312569"/>
            <a:ext cx="3793688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Evalúan atributos como el rendimiento, la seguridad, la usabilidad y la escalabilidad.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9645134" y="3743325"/>
            <a:ext cx="4226957" cy="2825948"/>
          </a:xfrm>
          <a:prstGeom prst="roundRect">
            <a:avLst>
              <a:gd fmla="val 6900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0" name="Google Shape;18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61709" y="3959900"/>
            <a:ext cx="649962" cy="64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40422" y="4102060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/>
          <p:nvPr/>
        </p:nvSpPr>
        <p:spPr>
          <a:xfrm>
            <a:off x="9861709" y="4826437"/>
            <a:ext cx="3690699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Pruebas de Aceptación (UAT)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9861709" y="5312569"/>
            <a:ext cx="3793807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Los usuarios finales verifican que el sistema cumple con sus necesidades y expectativas.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/>
          <p:nvPr/>
        </p:nvSpPr>
        <p:spPr>
          <a:xfrm>
            <a:off x="681633" y="600908"/>
            <a:ext cx="5131713" cy="64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000"/>
              <a:buFont typeface="Barlow"/>
              <a:buNone/>
            </a:pPr>
            <a:r>
              <a:rPr b="1" lang="en-US" sz="4000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Fase 5: Mantenimiento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681633" y="1631037"/>
            <a:ext cx="13267134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lang="en-US" sz="15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La fase de mantenimiento se inicia después de la entrega del sistema y es un proceso continuo esencial para su longevidad y relevancia.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681633" y="2161699"/>
            <a:ext cx="1658303" cy="1137999"/>
          </a:xfrm>
          <a:prstGeom prst="roundRect">
            <a:avLst>
              <a:gd fmla="val 15403" name="adj"/>
            </a:avLst>
          </a:prstGeom>
          <a:solidFill>
            <a:srgbClr val="282C32"/>
          </a:solidFill>
          <a:ln>
            <a:noFill/>
          </a:ln>
          <a:effectLst>
            <a:outerShdw blurRad="48260" rotWithShape="0" algn="bl" dir="13500000" dist="2413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62" y="2559487"/>
            <a:ext cx="273844" cy="3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2534603" y="2356366"/>
            <a:ext cx="2562582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lang="en-US" sz="20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Corrección de Errores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2534603" y="2793444"/>
            <a:ext cx="5685115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lang="en-US" sz="15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Solución de defectos y fallos detectados post-lanzamiento.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2437209" y="3290173"/>
            <a:ext cx="11414284" cy="11430"/>
          </a:xfrm>
          <a:prstGeom prst="roundRect">
            <a:avLst>
              <a:gd fmla="val 1533568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681633" y="3396972"/>
            <a:ext cx="3316724" cy="1137999"/>
          </a:xfrm>
          <a:prstGeom prst="roundRect">
            <a:avLst>
              <a:gd fmla="val 15403" name="adj"/>
            </a:avLst>
          </a:prstGeom>
          <a:solidFill>
            <a:srgbClr val="282C32"/>
          </a:solidFill>
          <a:ln>
            <a:noFill/>
          </a:ln>
          <a:effectLst>
            <a:outerShdw blurRad="48260" rotWithShape="0" algn="bl" dir="13500000" dist="2413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7" name="Google Shape;19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013" y="3794760"/>
            <a:ext cx="273844" cy="3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/>
          <p:nvPr/>
        </p:nvSpPr>
        <p:spPr>
          <a:xfrm>
            <a:off x="4193024" y="3591639"/>
            <a:ext cx="2933224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lang="en-US" sz="20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Mejoras y Actualizaciones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4193024" y="4028718"/>
            <a:ext cx="9500711" cy="3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lang="en-US" sz="15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Incorporación de nuevas funcionalidades o mejoras a las existentes para optimizar el rendimiento.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4095631" y="4525447"/>
            <a:ext cx="9755862" cy="11430"/>
          </a:xfrm>
          <a:prstGeom prst="roundRect">
            <a:avLst>
              <a:gd fmla="val 1533568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681633" y="4632246"/>
            <a:ext cx="4975146" cy="1449586"/>
          </a:xfrm>
          <a:prstGeom prst="roundRect">
            <a:avLst>
              <a:gd fmla="val 12092" name="adj"/>
            </a:avLst>
          </a:prstGeom>
          <a:solidFill>
            <a:srgbClr val="282C32"/>
          </a:solidFill>
          <a:ln>
            <a:noFill/>
          </a:ln>
          <a:effectLst>
            <a:outerShdw blurRad="48260" rotWithShape="0" algn="bl" dir="13500000" dist="2413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2" name="Google Shape;20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2284" y="5185886"/>
            <a:ext cx="273844" cy="3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/>
          <p:nvPr/>
        </p:nvSpPr>
        <p:spPr>
          <a:xfrm>
            <a:off x="5851446" y="4826913"/>
            <a:ext cx="2562582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lang="en-US" sz="20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Adaptación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5851446" y="5263991"/>
            <a:ext cx="7902654" cy="623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lang="en-US" sz="15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Modificaciones necesarias para el sistema a nuevos requerimientos o cambios en el entorno tecnológico.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5754053" y="6072307"/>
            <a:ext cx="8097441" cy="11430"/>
          </a:xfrm>
          <a:prstGeom prst="roundRect">
            <a:avLst>
              <a:gd fmla="val 1533568" name="adj"/>
            </a:avLst>
          </a:prstGeom>
          <a:solidFill>
            <a:srgbClr val="60646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681633" y="6179106"/>
            <a:ext cx="6633567" cy="1449586"/>
          </a:xfrm>
          <a:prstGeom prst="roundRect">
            <a:avLst>
              <a:gd fmla="val 12092" name="adj"/>
            </a:avLst>
          </a:prstGeom>
          <a:solidFill>
            <a:srgbClr val="282C32"/>
          </a:solidFill>
          <a:ln>
            <a:noFill/>
          </a:ln>
          <a:effectLst>
            <a:outerShdw blurRad="48260" rotWithShape="0" algn="bl" dir="13500000" dist="24130">
              <a:srgbClr val="FFFFFF">
                <a:alpha val="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7" name="Google Shape;20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1435" y="6732746"/>
            <a:ext cx="273844" cy="34230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9"/>
          <p:cNvSpPr/>
          <p:nvPr/>
        </p:nvSpPr>
        <p:spPr>
          <a:xfrm>
            <a:off x="7509867" y="6373773"/>
            <a:ext cx="2562582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000"/>
              <a:buFont typeface="Barlow"/>
              <a:buNone/>
            </a:pPr>
            <a:r>
              <a:rPr b="1" lang="en-US" sz="2000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Soporte Continuo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7509867" y="6810851"/>
            <a:ext cx="6244233" cy="623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500"/>
              <a:buFont typeface="Montserrat"/>
              <a:buNone/>
            </a:pPr>
            <a:r>
              <a:rPr lang="en-US" sz="15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Asistencia a los usuarios y monitoreo del sistema para asegurar su funcionalidad.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2025-08-04T20:06:46Z</dcterms:created>
  <dc:creator>Romulo Currao</dc:creator>
</cp:coreProperties>
</file>